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Spartan" charset="1" panose="00000800000000000000"/>
      <p:regular r:id="rId18"/>
    </p:embeddedFont>
    <p:embeddedFont>
      <p:font typeface="Comic Sans" charset="1" panose="03000702030302020204"/>
      <p:regular r:id="rId19"/>
    </p:embeddedFont>
    <p:embeddedFont>
      <p:font typeface="Roboto" charset="1" panose="02000000000000000000"/>
      <p:regular r:id="rId23"/>
    </p:embeddedFont>
    <p:embeddedFont>
      <p:font typeface="Raleway" charset="1" panose="00000000000000000000"/>
      <p:regular r:id="rId24"/>
    </p:embeddedFont>
    <p:embeddedFont>
      <p:font typeface="Roboto Bold" charset="1" panose="02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34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72514" y="1348430"/>
            <a:ext cx="8286786" cy="245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800">
                <a:solidFill>
                  <a:srgbClr val="1B1B2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Cargo Tracking System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4" id="4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972514" y="6117901"/>
            <a:ext cx="8286786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6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A Path Toward Future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662237"/>
            <a:chOff x="0" y="0"/>
            <a:chExt cx="24384000" cy="354965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549650"/>
            </a:xfrm>
            <a:custGeom>
              <a:avLst/>
              <a:gdLst/>
              <a:ahLst/>
              <a:cxnLst/>
              <a:rect r="r" b="b" t="t" l="l"/>
              <a:pathLst>
                <a:path h="354965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549650"/>
                  </a:lnTo>
                  <a:lnTo>
                    <a:pt x="0" y="35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9" r="0" b="-8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52141" y="3392389"/>
            <a:ext cx="14983569" cy="95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</a:pPr>
            <a:r>
              <a:rPr lang="en-US" sz="574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🚨</a:t>
            </a:r>
            <a:r>
              <a:rPr lang="en-US" sz="5749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BREAKING: Crisis Response Required! </a:t>
            </a:r>
            <a:r>
              <a:rPr lang="en-US" sz="574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1278" y="4968627"/>
            <a:ext cx="16264830" cy="135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87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How do we maintain service continuity amidst unforeseen disruptions?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1278" y="6561981"/>
            <a:ext cx="16264830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Unpredictability is the new normal. Ensuring uninterrupted logistics operations demands a proactive and resilient strategy.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51892" y="4668291"/>
            <a:ext cx="28575" cy="2550021"/>
            <a:chOff x="0" y="0"/>
            <a:chExt cx="38100" cy="34000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00" cy="3400044"/>
            </a:xfrm>
            <a:custGeom>
              <a:avLst/>
              <a:gdLst/>
              <a:ahLst/>
              <a:cxnLst/>
              <a:rect r="r" b="b" t="t" l="l"/>
              <a:pathLst>
                <a:path h="3400044" w="38100">
                  <a:moveTo>
                    <a:pt x="0" y="0"/>
                  </a:moveTo>
                  <a:lnTo>
                    <a:pt x="38100" y="0"/>
                  </a:lnTo>
                  <a:lnTo>
                    <a:pt x="38100" y="3400044"/>
                  </a:lnTo>
                  <a:lnTo>
                    <a:pt x="0" y="3400044"/>
                  </a:lnTo>
                  <a:close/>
                </a:path>
              </a:pathLst>
            </a:custGeom>
            <a:solidFill>
              <a:srgbClr val="1B1B2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599809" y="7369372"/>
            <a:ext cx="3194745" cy="42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Aviation Disruptions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1892" y="8206829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Flight path suspensions due to conflicts or natural disasters.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1892" y="8621911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Geopolitical tensions impacting air cargo routes.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1892" y="9036992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Unexpected route closures forcing diversions.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59473" y="7369372"/>
            <a:ext cx="3202186" cy="42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Infrastructure Failures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13230" y="8206829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Major cloud provider outages affecting service availability.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13230" y="8621911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System-wide disruptions from cyber-attacks or technical glitches.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13230" y="9036992"/>
            <a:ext cx="8032402" cy="4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Direct customer impact due to inaccessible tracking or delayed communication.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725947"/>
            <a:ext cx="9445526" cy="157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Multi-Dimensional Resilience Strategy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413921"/>
            <a:ext cx="9445526" cy="12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Our architecture is engineered for resilience, anticipating and adapting to disruptions to ensure continuous service and transparent communication, even in crisis situations.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8464" y="4242450"/>
            <a:ext cx="19196464" cy="10031700"/>
          </a:xfrm>
          <a:custGeom>
            <a:avLst/>
            <a:gdLst/>
            <a:ahLst/>
            <a:cxnLst/>
            <a:rect r="r" b="b" t="t" l="l"/>
            <a:pathLst>
              <a:path h="10031700" w="19196464">
                <a:moveTo>
                  <a:pt x="0" y="0"/>
                </a:moveTo>
                <a:lnTo>
                  <a:pt x="19196464" y="0"/>
                </a:lnTo>
                <a:lnTo>
                  <a:pt x="19196464" y="10031700"/>
                </a:lnTo>
                <a:lnTo>
                  <a:pt x="0" y="10031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39581" y="-21452"/>
            <a:ext cx="13008839" cy="387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1"/>
              </a:lnSpc>
            </a:pPr>
            <a:r>
              <a:rPr lang="en-US" sz="96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Thank you </a:t>
            </a:r>
          </a:p>
          <a:p>
            <a:pPr algn="ctr">
              <a:lnSpc>
                <a:spcPts val="15807"/>
              </a:lnSpc>
              <a:spcBef>
                <a:spcPct val="0"/>
              </a:spcBef>
            </a:pPr>
            <a:r>
              <a:rPr lang="en-US" sz="96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 your valuable Time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578767" y="5143500"/>
            <a:ext cx="8046903" cy="5753341"/>
          </a:xfrm>
          <a:custGeom>
            <a:avLst/>
            <a:gdLst/>
            <a:ahLst/>
            <a:cxnLst/>
            <a:rect r="r" b="b" t="t" l="l"/>
            <a:pathLst>
              <a:path h="5753341" w="8046903">
                <a:moveTo>
                  <a:pt x="0" y="0"/>
                </a:moveTo>
                <a:lnTo>
                  <a:pt x="8046903" y="0"/>
                </a:lnTo>
                <a:lnTo>
                  <a:pt x="8046903" y="5753341"/>
                </a:lnTo>
                <a:lnTo>
                  <a:pt x="0" y="57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7049" y="554770"/>
            <a:ext cx="14749388" cy="92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1"/>
              </a:lnSpc>
            </a:pPr>
            <a:r>
              <a:rPr lang="en-US" sz="60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Complete Transparency 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28614" y="1869200"/>
            <a:ext cx="9445526" cy="62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3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Transforming Logistics with Real-Time Visibility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4471" y="3300566"/>
            <a:ext cx="4520290" cy="51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</a:pPr>
            <a:r>
              <a:rPr lang="en-US" sz="33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Real-Time Tracking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91585" y="4081771"/>
            <a:ext cx="8547272" cy="68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5"/>
              </a:lnSpc>
            </a:pPr>
            <a:r>
              <a:rPr lang="en-US" sz="35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Pinpoint accuracy at every stage.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4471" y="5769579"/>
            <a:ext cx="5335463" cy="51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</a:pPr>
            <a:r>
              <a:rPr lang="en-US" sz="33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Complete Transparency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182952" y="6316587"/>
            <a:ext cx="12972360" cy="66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3"/>
              </a:lnSpc>
            </a:pPr>
            <a:r>
              <a:rPr lang="en-US" sz="339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Unprecedented insight into your supply chain.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428" y="7759918"/>
            <a:ext cx="3301623" cy="51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</a:pPr>
            <a:r>
              <a:rPr lang="en-US" sz="33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Crisis Resilience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541615" y="8308998"/>
            <a:ext cx="11410389" cy="66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3"/>
              </a:lnSpc>
            </a:pPr>
            <a:r>
              <a:rPr lang="en-US" sz="339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Maintain countinity, no matter the challenge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59185" y="574327"/>
            <a:ext cx="931917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Current Challenges in Cargo Logistics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185" y="1773139"/>
            <a:ext cx="4296370" cy="56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74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Visibility Problems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9185" y="2486769"/>
            <a:ext cx="8022877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 real-time updates: Shipments disappear into "black holes" after dispatch.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9185" y="2905422"/>
            <a:ext cx="8022877" cy="75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Unknown shipment status: Lack of granular detail on package location and condition.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9185" y="3667571"/>
            <a:ext cx="8022877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Missing delivery details: Inability to confirm exact delivery times or recipients.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9185" y="4086225"/>
            <a:ext cx="8022877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Uncertain timelines: Difficulty in predicting arrival, leading to missed deadlines.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15462" y="1773139"/>
            <a:ext cx="4296370" cy="56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74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Business Impact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5462" y="2486769"/>
            <a:ext cx="8022878" cy="75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Customer dissatisfaction: Frustration from lack of information and delayed deliveries.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5462" y="3248917"/>
            <a:ext cx="8022878" cy="75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Increased support calls (40% overhead): Operations burdened by constant status inquiries.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15462" y="4011066"/>
            <a:ext cx="8022878" cy="75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Competitive disadvantage: Competitors offering better visibility gain market share.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5462" y="4773216"/>
            <a:ext cx="802287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Revenue loss: Penalties for delays, lost business due to poor service.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9185" y="5500092"/>
            <a:ext cx="8284815" cy="859185"/>
            <a:chOff x="0" y="0"/>
            <a:chExt cx="11046420" cy="114558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1046460" cy="1145540"/>
            </a:xfrm>
            <a:custGeom>
              <a:avLst/>
              <a:gdLst/>
              <a:ahLst/>
              <a:cxnLst/>
              <a:rect r="r" b="b" t="t" l="l"/>
              <a:pathLst>
                <a:path h="114554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145540"/>
                  </a:lnTo>
                  <a:lnTo>
                    <a:pt x="0" y="1145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4" t="0" r="-124" b="-3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73944" y="6545461"/>
            <a:ext cx="2685157" cy="36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Customer Ships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3944" y="6971854"/>
            <a:ext cx="785529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Package dispatched with high hopes.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144000" y="5500092"/>
            <a:ext cx="8284815" cy="859185"/>
            <a:chOff x="0" y="0"/>
            <a:chExt cx="11046420" cy="114558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1046460" cy="1145540"/>
            </a:xfrm>
            <a:custGeom>
              <a:avLst/>
              <a:gdLst/>
              <a:ahLst/>
              <a:cxnLst/>
              <a:rect r="r" b="b" t="t" l="l"/>
              <a:pathLst>
                <a:path h="114554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145540"/>
                  </a:lnTo>
                  <a:lnTo>
                    <a:pt x="0" y="1145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4" t="0" r="-124" b="-3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358759" y="6545461"/>
            <a:ext cx="2685157" cy="36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BLACKOUT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58759" y="6971854"/>
            <a:ext cx="785529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 information, no updates, just silence.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859185" y="7596782"/>
            <a:ext cx="8284815" cy="859185"/>
            <a:chOff x="0" y="0"/>
            <a:chExt cx="11046420" cy="1145580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11046460" cy="1145540"/>
            </a:xfrm>
            <a:custGeom>
              <a:avLst/>
              <a:gdLst/>
              <a:ahLst/>
              <a:cxnLst/>
              <a:rect r="r" b="b" t="t" l="l"/>
              <a:pathLst>
                <a:path h="114554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145540"/>
                  </a:lnTo>
                  <a:lnTo>
                    <a:pt x="0" y="1145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4" t="0" r="-124" b="-3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73944" y="8642151"/>
            <a:ext cx="268515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Growth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3944" y="9068544"/>
            <a:ext cx="785529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Uncertainty and anxiety grow.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9144000" y="7596782"/>
            <a:ext cx="8284815" cy="859185"/>
            <a:chOff x="0" y="0"/>
            <a:chExt cx="11046420" cy="1145580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11046460" cy="1145540"/>
            </a:xfrm>
            <a:custGeom>
              <a:avLst/>
              <a:gdLst/>
              <a:ahLst/>
              <a:cxnLst/>
              <a:rect r="r" b="b" t="t" l="l"/>
              <a:pathLst>
                <a:path h="114554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145540"/>
                  </a:lnTo>
                  <a:lnTo>
                    <a:pt x="0" y="1145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4" t="0" r="-124" b="-3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358759" y="8642151"/>
            <a:ext cx="2689771" cy="36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Frustrated Customers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58759" y="9068544"/>
            <a:ext cx="785529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Loss of trust and potential churn.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966578" y="763091"/>
            <a:ext cx="15098688" cy="75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Our Comprehensive Solution: End-to-End Visibility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2860774"/>
            <a:ext cx="5269111" cy="6208514"/>
            <a:chOff x="0" y="0"/>
            <a:chExt cx="7025482" cy="82780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25513" cy="8277987"/>
            </a:xfrm>
            <a:custGeom>
              <a:avLst/>
              <a:gdLst/>
              <a:ahLst/>
              <a:cxnLst/>
              <a:rect r="r" b="b" t="t" l="l"/>
              <a:pathLst>
                <a:path h="8277987" w="702551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42633" y="0"/>
                  </a:lnTo>
                  <a:cubicBezTo>
                    <a:pt x="6943598" y="0"/>
                    <a:pt x="7025513" y="81915"/>
                    <a:pt x="7025513" y="182880"/>
                  </a:cubicBezTo>
                  <a:lnTo>
                    <a:pt x="7025513" y="8095107"/>
                  </a:lnTo>
                  <a:cubicBezTo>
                    <a:pt x="7025513" y="8196072"/>
                    <a:pt x="6943598" y="8277987"/>
                    <a:pt x="6842633" y="8277987"/>
                  </a:cubicBezTo>
                  <a:lnTo>
                    <a:pt x="182880" y="8277987"/>
                  </a:lnTo>
                  <a:cubicBezTo>
                    <a:pt x="81915" y="8277987"/>
                    <a:pt x="0" y="8196072"/>
                    <a:pt x="0" y="809510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2238" y="2832199"/>
            <a:ext cx="5269111" cy="114300"/>
            <a:chOff x="0" y="0"/>
            <a:chExt cx="7025482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25513" cy="152400"/>
            </a:xfrm>
            <a:custGeom>
              <a:avLst/>
              <a:gdLst/>
              <a:ahLst/>
              <a:cxnLst/>
              <a:rect r="r" b="b" t="t" l="l"/>
              <a:pathLst>
                <a:path h="152400" w="7025513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49313" y="0"/>
                  </a:lnTo>
                  <a:cubicBezTo>
                    <a:pt x="6991350" y="0"/>
                    <a:pt x="7025513" y="34163"/>
                    <a:pt x="7025513" y="76200"/>
                  </a:cubicBezTo>
                  <a:cubicBezTo>
                    <a:pt x="7025513" y="118237"/>
                    <a:pt x="6991350" y="152400"/>
                    <a:pt x="6949313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254722" y="2488704"/>
            <a:ext cx="744141" cy="744141"/>
            <a:chOff x="0" y="0"/>
            <a:chExt cx="992188" cy="9921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2251" cy="992251"/>
            </a:xfrm>
            <a:custGeom>
              <a:avLst/>
              <a:gdLst/>
              <a:ahLst/>
              <a:cxnLst/>
              <a:rect r="r" b="b" t="t" l="l"/>
              <a:pathLst>
                <a:path h="992251" w="992251">
                  <a:moveTo>
                    <a:pt x="0" y="496062"/>
                  </a:moveTo>
                  <a:cubicBezTo>
                    <a:pt x="0" y="222123"/>
                    <a:pt x="222123" y="0"/>
                    <a:pt x="496062" y="0"/>
                  </a:cubicBezTo>
                  <a:cubicBezTo>
                    <a:pt x="770001" y="0"/>
                    <a:pt x="992251" y="222123"/>
                    <a:pt x="992251" y="496062"/>
                  </a:cubicBezTo>
                  <a:cubicBezTo>
                    <a:pt x="992251" y="770001"/>
                    <a:pt x="770128" y="992251"/>
                    <a:pt x="496062" y="992251"/>
                  </a:cubicBezTo>
                  <a:cubicBezTo>
                    <a:pt x="221996" y="992251"/>
                    <a:pt x="0" y="770128"/>
                    <a:pt x="0" y="496062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477965" y="2674739"/>
            <a:ext cx="297656" cy="372070"/>
            <a:chOff x="0" y="0"/>
            <a:chExt cx="396875" cy="49609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396875" cy="496062"/>
            </a:xfrm>
            <a:custGeom>
              <a:avLst/>
              <a:gdLst/>
              <a:ahLst/>
              <a:cxnLst/>
              <a:rect r="r" b="b" t="t" l="l"/>
              <a:pathLst>
                <a:path h="496062" w="396875">
                  <a:moveTo>
                    <a:pt x="0" y="0"/>
                  </a:moveTo>
                  <a:lnTo>
                    <a:pt x="396875" y="0"/>
                  </a:lnTo>
                  <a:lnTo>
                    <a:pt x="396875" y="496062"/>
                  </a:lnTo>
                  <a:lnTo>
                    <a:pt x="0" y="49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22" r="0" b="-328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68760" y="3461891"/>
            <a:ext cx="3101131" cy="40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Customer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8760" y="3922216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Empowering clients with control and information.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8760" y="4864894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Real-time tracking portal: Intuitive interface for live shipment monitoring.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8760" y="5745510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Automated notifications: Proactive alerts via SMS, email, or app.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8760" y="6626126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GPS tracking: Precise location data for every package.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8760" y="7506741"/>
            <a:ext cx="4716066" cy="12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Detailed delivery information: Proof of delivery, recipient names, and timestamps.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509296" y="2860774"/>
            <a:ext cx="5269260" cy="6208514"/>
            <a:chOff x="0" y="0"/>
            <a:chExt cx="7025680" cy="82780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25640" cy="8277987"/>
            </a:xfrm>
            <a:custGeom>
              <a:avLst/>
              <a:gdLst/>
              <a:ahLst/>
              <a:cxnLst/>
              <a:rect r="r" b="b" t="t" l="l"/>
              <a:pathLst>
                <a:path h="8277987" w="702564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42760" y="0"/>
                  </a:lnTo>
                  <a:cubicBezTo>
                    <a:pt x="6943725" y="0"/>
                    <a:pt x="7025640" y="81915"/>
                    <a:pt x="7025640" y="182880"/>
                  </a:cubicBezTo>
                  <a:lnTo>
                    <a:pt x="7025640" y="8095107"/>
                  </a:lnTo>
                  <a:cubicBezTo>
                    <a:pt x="7025640" y="8196072"/>
                    <a:pt x="6943725" y="8277987"/>
                    <a:pt x="6842760" y="8277987"/>
                  </a:cubicBezTo>
                  <a:lnTo>
                    <a:pt x="182880" y="8277987"/>
                  </a:lnTo>
                  <a:cubicBezTo>
                    <a:pt x="81915" y="8277987"/>
                    <a:pt x="0" y="8196072"/>
                    <a:pt x="0" y="809510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09296" y="2832199"/>
            <a:ext cx="5269260" cy="114300"/>
            <a:chOff x="0" y="0"/>
            <a:chExt cx="7025680" cy="152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025640" cy="152400"/>
            </a:xfrm>
            <a:custGeom>
              <a:avLst/>
              <a:gdLst/>
              <a:ahLst/>
              <a:cxnLst/>
              <a:rect r="r" b="b" t="t" l="l"/>
              <a:pathLst>
                <a:path h="152400" w="702564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49440" y="0"/>
                  </a:lnTo>
                  <a:cubicBezTo>
                    <a:pt x="6991477" y="0"/>
                    <a:pt x="7025640" y="34163"/>
                    <a:pt x="7025640" y="76200"/>
                  </a:cubicBezTo>
                  <a:cubicBezTo>
                    <a:pt x="7025640" y="118237"/>
                    <a:pt x="6991477" y="152400"/>
                    <a:pt x="6949440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771781" y="2488704"/>
            <a:ext cx="744141" cy="744141"/>
            <a:chOff x="0" y="0"/>
            <a:chExt cx="992188" cy="9921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92251" cy="992251"/>
            </a:xfrm>
            <a:custGeom>
              <a:avLst/>
              <a:gdLst/>
              <a:ahLst/>
              <a:cxnLst/>
              <a:rect r="r" b="b" t="t" l="l"/>
              <a:pathLst>
                <a:path h="992251" w="992251">
                  <a:moveTo>
                    <a:pt x="0" y="496062"/>
                  </a:moveTo>
                  <a:cubicBezTo>
                    <a:pt x="0" y="222123"/>
                    <a:pt x="222123" y="0"/>
                    <a:pt x="496062" y="0"/>
                  </a:cubicBezTo>
                  <a:cubicBezTo>
                    <a:pt x="770001" y="0"/>
                    <a:pt x="992251" y="222123"/>
                    <a:pt x="992251" y="496062"/>
                  </a:cubicBezTo>
                  <a:cubicBezTo>
                    <a:pt x="992251" y="770001"/>
                    <a:pt x="770128" y="992251"/>
                    <a:pt x="496062" y="992251"/>
                  </a:cubicBezTo>
                  <a:cubicBezTo>
                    <a:pt x="221996" y="992251"/>
                    <a:pt x="0" y="770128"/>
                    <a:pt x="0" y="496062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8995022" y="2674739"/>
            <a:ext cx="297656" cy="372070"/>
            <a:chOff x="0" y="0"/>
            <a:chExt cx="396875" cy="496093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396875" cy="496062"/>
            </a:xfrm>
            <a:custGeom>
              <a:avLst/>
              <a:gdLst/>
              <a:ahLst/>
              <a:cxnLst/>
              <a:rect r="r" b="b" t="t" l="l"/>
              <a:pathLst>
                <a:path h="496062" w="396875">
                  <a:moveTo>
                    <a:pt x="0" y="0"/>
                  </a:moveTo>
                  <a:lnTo>
                    <a:pt x="396875" y="0"/>
                  </a:lnTo>
                  <a:lnTo>
                    <a:pt x="396875" y="496062"/>
                  </a:lnTo>
                  <a:lnTo>
                    <a:pt x="0" y="49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22" r="0" b="-328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6785819" y="3461891"/>
            <a:ext cx="3101131" cy="40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Internal Operations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85819" y="3922216"/>
            <a:ext cx="471621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Streamlining workflows and decision-making.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85819" y="4864894"/>
            <a:ext cx="471621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Unified dashboard: Centralized view of all operations and shipments.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785819" y="5745510"/>
            <a:ext cx="471621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AI-driven optimization: Intelligent route planning and resource allocation.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785819" y="6626126"/>
            <a:ext cx="471621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Advanced analytics: Insights into performance, delays, and trends.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85819" y="7506741"/>
            <a:ext cx="471621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Proactive alerts: System-generated warnings for potential issues.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2026504" y="2860774"/>
            <a:ext cx="5269111" cy="6208514"/>
            <a:chOff x="0" y="0"/>
            <a:chExt cx="7025482" cy="827801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025513" cy="8277987"/>
            </a:xfrm>
            <a:custGeom>
              <a:avLst/>
              <a:gdLst/>
              <a:ahLst/>
              <a:cxnLst/>
              <a:rect r="r" b="b" t="t" l="l"/>
              <a:pathLst>
                <a:path h="8277987" w="702551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842633" y="0"/>
                  </a:lnTo>
                  <a:cubicBezTo>
                    <a:pt x="6943598" y="0"/>
                    <a:pt x="7025513" y="81915"/>
                    <a:pt x="7025513" y="182880"/>
                  </a:cubicBezTo>
                  <a:lnTo>
                    <a:pt x="7025513" y="8095107"/>
                  </a:lnTo>
                  <a:cubicBezTo>
                    <a:pt x="7025513" y="8196072"/>
                    <a:pt x="6943598" y="8277987"/>
                    <a:pt x="6842633" y="8277987"/>
                  </a:cubicBezTo>
                  <a:lnTo>
                    <a:pt x="182880" y="8277987"/>
                  </a:lnTo>
                  <a:cubicBezTo>
                    <a:pt x="81915" y="8277987"/>
                    <a:pt x="0" y="8196072"/>
                    <a:pt x="0" y="809510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2026504" y="2832199"/>
            <a:ext cx="5269111" cy="114300"/>
            <a:chOff x="0" y="0"/>
            <a:chExt cx="7025482" cy="1524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025513" cy="152400"/>
            </a:xfrm>
            <a:custGeom>
              <a:avLst/>
              <a:gdLst/>
              <a:ahLst/>
              <a:cxnLst/>
              <a:rect r="r" b="b" t="t" l="l"/>
              <a:pathLst>
                <a:path h="152400" w="7025513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949313" y="0"/>
                  </a:lnTo>
                  <a:cubicBezTo>
                    <a:pt x="6991350" y="0"/>
                    <a:pt x="7025513" y="34163"/>
                    <a:pt x="7025513" y="76200"/>
                  </a:cubicBezTo>
                  <a:cubicBezTo>
                    <a:pt x="7025513" y="118237"/>
                    <a:pt x="6991350" y="152400"/>
                    <a:pt x="6949313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4288989" y="2488704"/>
            <a:ext cx="744141" cy="744141"/>
            <a:chOff x="0" y="0"/>
            <a:chExt cx="992188" cy="9921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92251" cy="992251"/>
            </a:xfrm>
            <a:custGeom>
              <a:avLst/>
              <a:gdLst/>
              <a:ahLst/>
              <a:cxnLst/>
              <a:rect r="r" b="b" t="t" l="l"/>
              <a:pathLst>
                <a:path h="992251" w="992251">
                  <a:moveTo>
                    <a:pt x="0" y="496062"/>
                  </a:moveTo>
                  <a:cubicBezTo>
                    <a:pt x="0" y="222123"/>
                    <a:pt x="222123" y="0"/>
                    <a:pt x="496062" y="0"/>
                  </a:cubicBezTo>
                  <a:cubicBezTo>
                    <a:pt x="770001" y="0"/>
                    <a:pt x="992251" y="222123"/>
                    <a:pt x="992251" y="496062"/>
                  </a:cubicBezTo>
                  <a:cubicBezTo>
                    <a:pt x="992251" y="770001"/>
                    <a:pt x="770128" y="992251"/>
                    <a:pt x="496062" y="992251"/>
                  </a:cubicBezTo>
                  <a:cubicBezTo>
                    <a:pt x="221996" y="992251"/>
                    <a:pt x="0" y="770128"/>
                    <a:pt x="0" y="496062"/>
                  </a:cubicBezTo>
                  <a:close/>
                </a:path>
              </a:pathLst>
            </a:custGeom>
            <a:solidFill>
              <a:srgbClr val="1B1B27"/>
            </a:solidFill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4512230" y="2674739"/>
            <a:ext cx="297656" cy="372070"/>
            <a:chOff x="0" y="0"/>
            <a:chExt cx="396875" cy="496093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396875" cy="496062"/>
            </a:xfrm>
            <a:custGeom>
              <a:avLst/>
              <a:gdLst/>
              <a:ahLst/>
              <a:cxnLst/>
              <a:rect r="r" b="b" t="t" l="l"/>
              <a:pathLst>
                <a:path h="496062" w="396875">
                  <a:moveTo>
                    <a:pt x="0" y="0"/>
                  </a:moveTo>
                  <a:lnTo>
                    <a:pt x="396875" y="0"/>
                  </a:lnTo>
                  <a:lnTo>
                    <a:pt x="396875" y="496062"/>
                  </a:lnTo>
                  <a:lnTo>
                    <a:pt x="0" y="49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22" r="0" b="-328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2450589" y="3213795"/>
            <a:ext cx="3676799" cy="40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Cutting-Edge Technology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303026" y="3922216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Building on a robust and scalable foundation.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303026" y="4864894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IoT sensors: Real-time data collection from various points.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303026" y="5745510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Cloud-native architecture: Scalability, reliability, and global reach.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303026" y="6626126"/>
            <a:ext cx="471606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API integration: Seamless connectivity with partner systems.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03026" y="7506741"/>
            <a:ext cx="4716066" cy="12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Machine learning predictions: Anticipating delays and optimizing routes.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995213"/>
            <a:ext cx="9445526" cy="169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54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Technical Architecture: A Layered Approach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038725"/>
            <a:ext cx="9445526" cy="138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sz="2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Our system is built on a robust, scalable, and modular architecture designed for maximum performance and flexibility. Each layer serves a distinct purpose, ensuring seamless data flow and high availability.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892048" y="2167037"/>
            <a:ext cx="10676036" cy="7117358"/>
          </a:xfrm>
          <a:custGeom>
            <a:avLst/>
            <a:gdLst/>
            <a:ahLst/>
            <a:cxnLst/>
            <a:rect r="r" b="b" t="t" l="l"/>
            <a:pathLst>
              <a:path h="7117358" w="10676036">
                <a:moveTo>
                  <a:pt x="0" y="0"/>
                </a:moveTo>
                <a:lnTo>
                  <a:pt x="10676036" y="0"/>
                </a:lnTo>
                <a:lnTo>
                  <a:pt x="10676036" y="7117357"/>
                </a:lnTo>
                <a:lnTo>
                  <a:pt x="0" y="7117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30271" y="390537"/>
            <a:ext cx="8115300" cy="63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5"/>
              </a:lnSpc>
            </a:pPr>
            <a:r>
              <a:rPr lang="en-US" sz="41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System Components &amp; Data 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376" y="1641554"/>
            <a:ext cx="3286869" cy="6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1"/>
              </a:lnSpc>
            </a:pPr>
            <a:r>
              <a:rPr lang="en-US" sz="39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Core Services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4878" y="2658034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Tracking Service: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Processes and stores real-time location data.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878" y="3014911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Notification Service: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Manages and dispatches alerts to stakeholders.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2376" y="3372991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Analytics Service: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Aggregates and analyzes historical and real-time data.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878" y="3731071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Integration Service: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Handles communication with external systems and IoT devices.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4878" y="4598654"/>
            <a:ext cx="3286869" cy="6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1"/>
              </a:lnSpc>
            </a:pPr>
            <a:r>
              <a:rPr lang="en-US" sz="3900">
                <a:solidFill>
                  <a:srgbClr val="1B1B27"/>
                </a:solidFill>
                <a:latin typeface="Comic Sans"/>
                <a:ea typeface="Comic Sans"/>
                <a:cs typeface="Comic Sans"/>
                <a:sym typeface="Comic Sans"/>
              </a:rPr>
              <a:t>Databases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7379" y="5405736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PostgreSQL: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Relational data, user management, order details.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7379" y="5763816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MongoDB: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Flexible document storage for diverse shipment data.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7379" y="6121896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InfluxDB: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Time-series data for IoT sensor readings.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379" y="6479976"/>
            <a:ext cx="6548735" cy="3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b="true" sz="1249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Redis:</a:t>
            </a:r>
            <a:r>
              <a:rPr lang="en-US" sz="1249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High-speed caching and real-time data streams.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898402" y="584035"/>
            <a:ext cx="9103235" cy="9118930"/>
          </a:xfrm>
          <a:custGeom>
            <a:avLst/>
            <a:gdLst/>
            <a:ahLst/>
            <a:cxnLst/>
            <a:rect r="r" b="b" t="t" l="l"/>
            <a:pathLst>
              <a:path h="9118930" w="9103235">
                <a:moveTo>
                  <a:pt x="0" y="0"/>
                </a:moveTo>
                <a:lnTo>
                  <a:pt x="9103235" y="0"/>
                </a:lnTo>
                <a:lnTo>
                  <a:pt x="9103235" y="9118930"/>
                </a:lnTo>
                <a:lnTo>
                  <a:pt x="0" y="9118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759" y="2613169"/>
            <a:ext cx="8694241" cy="80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End-to-End Shipment Journey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9759" y="5048250"/>
            <a:ext cx="9445526" cy="12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Our system provides comprehensive visibility and notification at every critical juncture of the shipment process, from initial pickup to final delivery. This ensures all stakeholders are continuously informed.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9978" y="335756"/>
            <a:ext cx="8492281" cy="44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Modern Technology Stack for Scalability &amp; Performance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9978" y="995660"/>
            <a:ext cx="17228046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Our solution leverages industry-leading technologies to ensure a robust, scalable, and high-performance tracking system capable of meeting demanding logistics requirements.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20452" y="1394669"/>
            <a:ext cx="17247096" cy="1336922"/>
            <a:chOff x="0" y="0"/>
            <a:chExt cx="22996128" cy="17825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22970745" cy="1757172"/>
            </a:xfrm>
            <a:custGeom>
              <a:avLst/>
              <a:gdLst/>
              <a:ahLst/>
              <a:cxnLst/>
              <a:rect r="r" b="b" t="t" l="l"/>
              <a:pathLst>
                <a:path h="1757172" w="22970745">
                  <a:moveTo>
                    <a:pt x="0" y="74168"/>
                  </a:moveTo>
                  <a:cubicBezTo>
                    <a:pt x="0" y="33274"/>
                    <a:pt x="33655" y="0"/>
                    <a:pt x="75184" y="0"/>
                  </a:cubicBezTo>
                  <a:lnTo>
                    <a:pt x="22895561" y="0"/>
                  </a:lnTo>
                  <a:cubicBezTo>
                    <a:pt x="22937090" y="0"/>
                    <a:pt x="22970745" y="33274"/>
                    <a:pt x="22970745" y="74168"/>
                  </a:cubicBezTo>
                  <a:lnTo>
                    <a:pt x="22970745" y="1683004"/>
                  </a:lnTo>
                  <a:cubicBezTo>
                    <a:pt x="22970745" y="1724025"/>
                    <a:pt x="22937090" y="1757172"/>
                    <a:pt x="22895561" y="1757172"/>
                  </a:cubicBezTo>
                  <a:lnTo>
                    <a:pt x="75184" y="1757172"/>
                  </a:lnTo>
                  <a:cubicBezTo>
                    <a:pt x="33655" y="1757172"/>
                    <a:pt x="0" y="1723898"/>
                    <a:pt x="0" y="16830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996145" cy="1782572"/>
            </a:xfrm>
            <a:custGeom>
              <a:avLst/>
              <a:gdLst/>
              <a:ahLst/>
              <a:cxnLst/>
              <a:rect r="r" b="b" t="t" l="l"/>
              <a:pathLst>
                <a:path h="1782572" w="22996145">
                  <a:moveTo>
                    <a:pt x="0" y="86868"/>
                  </a:moveTo>
                  <a:cubicBezTo>
                    <a:pt x="0" y="38735"/>
                    <a:pt x="39497" y="0"/>
                    <a:pt x="87884" y="0"/>
                  </a:cubicBezTo>
                  <a:lnTo>
                    <a:pt x="22908261" y="0"/>
                  </a:lnTo>
                  <a:lnTo>
                    <a:pt x="22908261" y="12700"/>
                  </a:lnTo>
                  <a:lnTo>
                    <a:pt x="22908261" y="0"/>
                  </a:lnTo>
                  <a:cubicBezTo>
                    <a:pt x="22956648" y="0"/>
                    <a:pt x="22996145" y="38735"/>
                    <a:pt x="22996145" y="86868"/>
                  </a:cubicBezTo>
                  <a:lnTo>
                    <a:pt x="22983445" y="86868"/>
                  </a:lnTo>
                  <a:lnTo>
                    <a:pt x="22996145" y="86868"/>
                  </a:lnTo>
                  <a:lnTo>
                    <a:pt x="22996145" y="1695704"/>
                  </a:lnTo>
                  <a:lnTo>
                    <a:pt x="22983445" y="1695704"/>
                  </a:lnTo>
                  <a:lnTo>
                    <a:pt x="22996145" y="1695704"/>
                  </a:lnTo>
                  <a:cubicBezTo>
                    <a:pt x="22996145" y="1743837"/>
                    <a:pt x="22956648" y="1782572"/>
                    <a:pt x="22908261" y="1782572"/>
                  </a:cubicBezTo>
                  <a:lnTo>
                    <a:pt x="22908261" y="1769872"/>
                  </a:lnTo>
                  <a:lnTo>
                    <a:pt x="22908261" y="1782572"/>
                  </a:lnTo>
                  <a:lnTo>
                    <a:pt x="87884" y="1782572"/>
                  </a:lnTo>
                  <a:lnTo>
                    <a:pt x="87884" y="1769872"/>
                  </a:lnTo>
                  <a:lnTo>
                    <a:pt x="87884" y="1782572"/>
                  </a:lnTo>
                  <a:cubicBezTo>
                    <a:pt x="39497" y="1782572"/>
                    <a:pt x="0" y="1743837"/>
                    <a:pt x="0" y="1695704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1695704"/>
                  </a:lnTo>
                  <a:lnTo>
                    <a:pt x="12700" y="1695704"/>
                  </a:lnTo>
                  <a:lnTo>
                    <a:pt x="25400" y="1695704"/>
                  </a:lnTo>
                  <a:cubicBezTo>
                    <a:pt x="25400" y="1729486"/>
                    <a:pt x="53213" y="1757172"/>
                    <a:pt x="87884" y="1757172"/>
                  </a:cubicBezTo>
                  <a:lnTo>
                    <a:pt x="22908261" y="1757172"/>
                  </a:lnTo>
                  <a:cubicBezTo>
                    <a:pt x="22942931" y="1757172"/>
                    <a:pt x="22970745" y="1729486"/>
                    <a:pt x="22970745" y="1695704"/>
                  </a:cubicBezTo>
                  <a:lnTo>
                    <a:pt x="22970745" y="86868"/>
                  </a:lnTo>
                  <a:cubicBezTo>
                    <a:pt x="22970745" y="53086"/>
                    <a:pt x="22942931" y="25400"/>
                    <a:pt x="22908261" y="25400"/>
                  </a:cubicBezTo>
                  <a:lnTo>
                    <a:pt x="87884" y="25400"/>
                  </a:lnTo>
                  <a:lnTo>
                    <a:pt x="87884" y="12700"/>
                  </a:lnTo>
                  <a:lnTo>
                    <a:pt x="87884" y="25400"/>
                  </a:lnTo>
                  <a:cubicBezTo>
                    <a:pt x="53213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49028" y="1423244"/>
            <a:ext cx="529978" cy="1279772"/>
            <a:chOff x="0" y="0"/>
            <a:chExt cx="706637" cy="17063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628" cy="1706372"/>
            </a:xfrm>
            <a:custGeom>
              <a:avLst/>
              <a:gdLst/>
              <a:ahLst/>
              <a:cxnLst/>
              <a:rect r="r" b="b" t="t" l="l"/>
              <a:pathLst>
                <a:path h="1706372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1662684"/>
                  </a:lnTo>
                  <a:cubicBezTo>
                    <a:pt x="706628" y="1686814"/>
                    <a:pt x="687070" y="1706372"/>
                    <a:pt x="662940" y="1706372"/>
                  </a:cubicBezTo>
                  <a:lnTo>
                    <a:pt x="43688" y="1706372"/>
                  </a:lnTo>
                  <a:cubicBezTo>
                    <a:pt x="19558" y="1706372"/>
                    <a:pt x="0" y="1686814"/>
                    <a:pt x="0" y="16626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09910" y="1957982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1461" y="1527125"/>
            <a:ext cx="1656309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Frontend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1461" y="179457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React.js: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Dynamic and responsive web interfaces.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1461" y="205278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TypeScript: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Enhanced code quality and maintainability.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1461" y="231100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React Native: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Cross-platform mobile applications.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20452" y="2844999"/>
            <a:ext cx="17247096" cy="1336922"/>
            <a:chOff x="0" y="0"/>
            <a:chExt cx="22996128" cy="17825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22970745" cy="1757172"/>
            </a:xfrm>
            <a:custGeom>
              <a:avLst/>
              <a:gdLst/>
              <a:ahLst/>
              <a:cxnLst/>
              <a:rect r="r" b="b" t="t" l="l"/>
              <a:pathLst>
                <a:path h="1757172" w="22970745">
                  <a:moveTo>
                    <a:pt x="0" y="74168"/>
                  </a:moveTo>
                  <a:cubicBezTo>
                    <a:pt x="0" y="33274"/>
                    <a:pt x="33655" y="0"/>
                    <a:pt x="75184" y="0"/>
                  </a:cubicBezTo>
                  <a:lnTo>
                    <a:pt x="22895561" y="0"/>
                  </a:lnTo>
                  <a:cubicBezTo>
                    <a:pt x="22937090" y="0"/>
                    <a:pt x="22970745" y="33274"/>
                    <a:pt x="22970745" y="74168"/>
                  </a:cubicBezTo>
                  <a:lnTo>
                    <a:pt x="22970745" y="1683004"/>
                  </a:lnTo>
                  <a:cubicBezTo>
                    <a:pt x="22970745" y="1724025"/>
                    <a:pt x="22937090" y="1757172"/>
                    <a:pt x="22895561" y="1757172"/>
                  </a:cubicBezTo>
                  <a:lnTo>
                    <a:pt x="75184" y="1757172"/>
                  </a:lnTo>
                  <a:cubicBezTo>
                    <a:pt x="33655" y="1757172"/>
                    <a:pt x="0" y="1723898"/>
                    <a:pt x="0" y="16830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996145" cy="1782572"/>
            </a:xfrm>
            <a:custGeom>
              <a:avLst/>
              <a:gdLst/>
              <a:ahLst/>
              <a:cxnLst/>
              <a:rect r="r" b="b" t="t" l="l"/>
              <a:pathLst>
                <a:path h="1782572" w="22996145">
                  <a:moveTo>
                    <a:pt x="0" y="86868"/>
                  </a:moveTo>
                  <a:cubicBezTo>
                    <a:pt x="0" y="38735"/>
                    <a:pt x="39497" y="0"/>
                    <a:pt x="87884" y="0"/>
                  </a:cubicBezTo>
                  <a:lnTo>
                    <a:pt x="22908261" y="0"/>
                  </a:lnTo>
                  <a:lnTo>
                    <a:pt x="22908261" y="12700"/>
                  </a:lnTo>
                  <a:lnTo>
                    <a:pt x="22908261" y="0"/>
                  </a:lnTo>
                  <a:cubicBezTo>
                    <a:pt x="22956648" y="0"/>
                    <a:pt x="22996145" y="38735"/>
                    <a:pt x="22996145" y="86868"/>
                  </a:cubicBezTo>
                  <a:lnTo>
                    <a:pt x="22983445" y="86868"/>
                  </a:lnTo>
                  <a:lnTo>
                    <a:pt x="22996145" y="86868"/>
                  </a:lnTo>
                  <a:lnTo>
                    <a:pt x="22996145" y="1695704"/>
                  </a:lnTo>
                  <a:lnTo>
                    <a:pt x="22983445" y="1695704"/>
                  </a:lnTo>
                  <a:lnTo>
                    <a:pt x="22996145" y="1695704"/>
                  </a:lnTo>
                  <a:cubicBezTo>
                    <a:pt x="22996145" y="1743837"/>
                    <a:pt x="22956648" y="1782572"/>
                    <a:pt x="22908261" y="1782572"/>
                  </a:cubicBezTo>
                  <a:lnTo>
                    <a:pt x="22908261" y="1769872"/>
                  </a:lnTo>
                  <a:lnTo>
                    <a:pt x="22908261" y="1782572"/>
                  </a:lnTo>
                  <a:lnTo>
                    <a:pt x="87884" y="1782572"/>
                  </a:lnTo>
                  <a:lnTo>
                    <a:pt x="87884" y="1769872"/>
                  </a:lnTo>
                  <a:lnTo>
                    <a:pt x="87884" y="1782572"/>
                  </a:lnTo>
                  <a:cubicBezTo>
                    <a:pt x="39497" y="1782572"/>
                    <a:pt x="0" y="1743837"/>
                    <a:pt x="0" y="1695704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1695704"/>
                  </a:lnTo>
                  <a:lnTo>
                    <a:pt x="12700" y="1695704"/>
                  </a:lnTo>
                  <a:lnTo>
                    <a:pt x="25400" y="1695704"/>
                  </a:lnTo>
                  <a:cubicBezTo>
                    <a:pt x="25400" y="1729486"/>
                    <a:pt x="53213" y="1757172"/>
                    <a:pt x="87884" y="1757172"/>
                  </a:cubicBezTo>
                  <a:lnTo>
                    <a:pt x="22908261" y="1757172"/>
                  </a:lnTo>
                  <a:cubicBezTo>
                    <a:pt x="22942931" y="1757172"/>
                    <a:pt x="22970745" y="1729486"/>
                    <a:pt x="22970745" y="1695704"/>
                  </a:cubicBezTo>
                  <a:lnTo>
                    <a:pt x="22970745" y="86868"/>
                  </a:lnTo>
                  <a:cubicBezTo>
                    <a:pt x="22970745" y="53086"/>
                    <a:pt x="22942931" y="25400"/>
                    <a:pt x="22908261" y="25400"/>
                  </a:cubicBezTo>
                  <a:lnTo>
                    <a:pt x="87884" y="25400"/>
                  </a:lnTo>
                  <a:lnTo>
                    <a:pt x="87884" y="12700"/>
                  </a:lnTo>
                  <a:lnTo>
                    <a:pt x="87884" y="25400"/>
                  </a:lnTo>
                  <a:cubicBezTo>
                    <a:pt x="53213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549028" y="2873574"/>
            <a:ext cx="529978" cy="1279772"/>
            <a:chOff x="0" y="0"/>
            <a:chExt cx="706637" cy="17063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6628" cy="1706372"/>
            </a:xfrm>
            <a:custGeom>
              <a:avLst/>
              <a:gdLst/>
              <a:ahLst/>
              <a:cxnLst/>
              <a:rect r="r" b="b" t="t" l="l"/>
              <a:pathLst>
                <a:path h="1706372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1662684"/>
                  </a:lnTo>
                  <a:cubicBezTo>
                    <a:pt x="706628" y="1686814"/>
                    <a:pt x="687070" y="1706372"/>
                    <a:pt x="662940" y="1706372"/>
                  </a:cubicBezTo>
                  <a:lnTo>
                    <a:pt x="43688" y="1706372"/>
                  </a:lnTo>
                  <a:cubicBezTo>
                    <a:pt x="19558" y="1706372"/>
                    <a:pt x="0" y="1686814"/>
                    <a:pt x="0" y="16626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09910" y="3408312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1461" y="2977455"/>
            <a:ext cx="1656309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1461" y="324490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Node.js: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High-performance, scalable network applications.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1461" y="350311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Python: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Data processing, machine learning, and automation.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1461" y="376133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Microservices: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Modular, independent, and scalable services.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20452" y="4295329"/>
            <a:ext cx="17247096" cy="1595140"/>
            <a:chOff x="0" y="0"/>
            <a:chExt cx="22996128" cy="21268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2700" y="12700"/>
              <a:ext cx="22970745" cy="2101469"/>
            </a:xfrm>
            <a:custGeom>
              <a:avLst/>
              <a:gdLst/>
              <a:ahLst/>
              <a:cxnLst/>
              <a:rect r="r" b="b" t="t" l="l"/>
              <a:pathLst>
                <a:path h="2101469" w="22970745">
                  <a:moveTo>
                    <a:pt x="0" y="74168"/>
                  </a:moveTo>
                  <a:cubicBezTo>
                    <a:pt x="0" y="33274"/>
                    <a:pt x="33528" y="0"/>
                    <a:pt x="75057" y="0"/>
                  </a:cubicBezTo>
                  <a:lnTo>
                    <a:pt x="22895688" y="0"/>
                  </a:lnTo>
                  <a:cubicBezTo>
                    <a:pt x="22937090" y="0"/>
                    <a:pt x="22970745" y="33274"/>
                    <a:pt x="22970745" y="74168"/>
                  </a:cubicBezTo>
                  <a:lnTo>
                    <a:pt x="22970745" y="2027301"/>
                  </a:lnTo>
                  <a:cubicBezTo>
                    <a:pt x="22970745" y="2068322"/>
                    <a:pt x="22937217" y="2101469"/>
                    <a:pt x="22895688" y="2101469"/>
                  </a:cubicBezTo>
                  <a:lnTo>
                    <a:pt x="75057" y="2101469"/>
                  </a:lnTo>
                  <a:cubicBezTo>
                    <a:pt x="33655" y="2101469"/>
                    <a:pt x="0" y="2068195"/>
                    <a:pt x="0" y="2027301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996145" cy="2126869"/>
            </a:xfrm>
            <a:custGeom>
              <a:avLst/>
              <a:gdLst/>
              <a:ahLst/>
              <a:cxnLst/>
              <a:rect r="r" b="b" t="t" l="l"/>
              <a:pathLst>
                <a:path h="2126869" w="22996145">
                  <a:moveTo>
                    <a:pt x="0" y="86868"/>
                  </a:moveTo>
                  <a:cubicBezTo>
                    <a:pt x="0" y="38735"/>
                    <a:pt x="39370" y="0"/>
                    <a:pt x="87757" y="0"/>
                  </a:cubicBezTo>
                  <a:lnTo>
                    <a:pt x="22908388" y="0"/>
                  </a:lnTo>
                  <a:lnTo>
                    <a:pt x="22908388" y="12700"/>
                  </a:lnTo>
                  <a:lnTo>
                    <a:pt x="22908388" y="0"/>
                  </a:lnTo>
                  <a:cubicBezTo>
                    <a:pt x="22956648" y="0"/>
                    <a:pt x="22996145" y="38735"/>
                    <a:pt x="22996145" y="86868"/>
                  </a:cubicBezTo>
                  <a:lnTo>
                    <a:pt x="22983445" y="86868"/>
                  </a:lnTo>
                  <a:lnTo>
                    <a:pt x="22996145" y="86868"/>
                  </a:lnTo>
                  <a:lnTo>
                    <a:pt x="22996145" y="2040001"/>
                  </a:lnTo>
                  <a:lnTo>
                    <a:pt x="22983445" y="2040001"/>
                  </a:lnTo>
                  <a:lnTo>
                    <a:pt x="22996145" y="2040001"/>
                  </a:lnTo>
                  <a:cubicBezTo>
                    <a:pt x="22996145" y="2088134"/>
                    <a:pt x="22956775" y="2126869"/>
                    <a:pt x="22908388" y="2126869"/>
                  </a:cubicBezTo>
                  <a:lnTo>
                    <a:pt x="22908388" y="2114169"/>
                  </a:lnTo>
                  <a:lnTo>
                    <a:pt x="22908388" y="2126869"/>
                  </a:lnTo>
                  <a:lnTo>
                    <a:pt x="87757" y="2126869"/>
                  </a:lnTo>
                  <a:lnTo>
                    <a:pt x="87757" y="2114169"/>
                  </a:lnTo>
                  <a:lnTo>
                    <a:pt x="87757" y="2126869"/>
                  </a:lnTo>
                  <a:cubicBezTo>
                    <a:pt x="39497" y="2126869"/>
                    <a:pt x="0" y="2088134"/>
                    <a:pt x="0" y="2040001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2040001"/>
                  </a:lnTo>
                  <a:lnTo>
                    <a:pt x="12700" y="2040001"/>
                  </a:lnTo>
                  <a:lnTo>
                    <a:pt x="25400" y="2040001"/>
                  </a:lnTo>
                  <a:cubicBezTo>
                    <a:pt x="25400" y="2073783"/>
                    <a:pt x="53213" y="2101469"/>
                    <a:pt x="87757" y="2101469"/>
                  </a:cubicBezTo>
                  <a:lnTo>
                    <a:pt x="22908388" y="2101469"/>
                  </a:lnTo>
                  <a:cubicBezTo>
                    <a:pt x="22942931" y="2101469"/>
                    <a:pt x="22970745" y="2073783"/>
                    <a:pt x="22970745" y="2040001"/>
                  </a:cubicBezTo>
                  <a:lnTo>
                    <a:pt x="22970745" y="86868"/>
                  </a:lnTo>
                  <a:cubicBezTo>
                    <a:pt x="22970745" y="53086"/>
                    <a:pt x="22942931" y="25400"/>
                    <a:pt x="22908388" y="25400"/>
                  </a:cubicBezTo>
                  <a:lnTo>
                    <a:pt x="87757" y="25400"/>
                  </a:lnTo>
                  <a:lnTo>
                    <a:pt x="87757" y="12700"/>
                  </a:lnTo>
                  <a:lnTo>
                    <a:pt x="87757" y="25400"/>
                  </a:lnTo>
                  <a:cubicBezTo>
                    <a:pt x="53213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549028" y="4323904"/>
            <a:ext cx="529978" cy="1537990"/>
            <a:chOff x="0" y="0"/>
            <a:chExt cx="706637" cy="205065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06628" cy="2050669"/>
            </a:xfrm>
            <a:custGeom>
              <a:avLst/>
              <a:gdLst/>
              <a:ahLst/>
              <a:cxnLst/>
              <a:rect r="r" b="b" t="t" l="l"/>
              <a:pathLst>
                <a:path h="2050669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2006981"/>
                  </a:lnTo>
                  <a:cubicBezTo>
                    <a:pt x="706628" y="2031111"/>
                    <a:pt x="687070" y="2050669"/>
                    <a:pt x="662940" y="2050669"/>
                  </a:cubicBezTo>
                  <a:lnTo>
                    <a:pt x="43688" y="2050669"/>
                  </a:lnTo>
                  <a:cubicBezTo>
                    <a:pt x="19558" y="2050669"/>
                    <a:pt x="0" y="2031111"/>
                    <a:pt x="0" y="2006981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709910" y="4987677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1461" y="4427785"/>
            <a:ext cx="1656309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Database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1461" y="469523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PostgreSQL: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Reliable relational data management.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1461" y="495344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MongoDB: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Flexible NoSQL for diverse data types.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1461" y="521166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InfluxDB: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Optimized for time-series data from IoT.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11461" y="546988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Redis: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In-memory data store for caching and real-time operations.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520452" y="6003875"/>
            <a:ext cx="17247096" cy="1078706"/>
            <a:chOff x="0" y="0"/>
            <a:chExt cx="22996128" cy="14382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2700" y="12700"/>
              <a:ext cx="22970744" cy="1412748"/>
            </a:xfrm>
            <a:custGeom>
              <a:avLst/>
              <a:gdLst/>
              <a:ahLst/>
              <a:cxnLst/>
              <a:rect r="r" b="b" t="t" l="l"/>
              <a:pathLst>
                <a:path h="1412748" w="22970744">
                  <a:moveTo>
                    <a:pt x="0" y="74168"/>
                  </a:moveTo>
                  <a:cubicBezTo>
                    <a:pt x="0" y="33274"/>
                    <a:pt x="33782" y="0"/>
                    <a:pt x="75438" y="0"/>
                  </a:cubicBezTo>
                  <a:lnTo>
                    <a:pt x="22895306" y="0"/>
                  </a:lnTo>
                  <a:cubicBezTo>
                    <a:pt x="22936963" y="0"/>
                    <a:pt x="22970744" y="33274"/>
                    <a:pt x="22970744" y="74168"/>
                  </a:cubicBezTo>
                  <a:lnTo>
                    <a:pt x="22970744" y="1338580"/>
                  </a:lnTo>
                  <a:cubicBezTo>
                    <a:pt x="22970744" y="1379601"/>
                    <a:pt x="22936963" y="1412748"/>
                    <a:pt x="22895306" y="1412748"/>
                  </a:cubicBezTo>
                  <a:lnTo>
                    <a:pt x="75438" y="1412748"/>
                  </a:lnTo>
                  <a:cubicBezTo>
                    <a:pt x="33782" y="1412748"/>
                    <a:pt x="0" y="1379474"/>
                    <a:pt x="0" y="1338580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996144" cy="1438148"/>
            </a:xfrm>
            <a:custGeom>
              <a:avLst/>
              <a:gdLst/>
              <a:ahLst/>
              <a:cxnLst/>
              <a:rect r="r" b="b" t="t" l="l"/>
              <a:pathLst>
                <a:path h="1438148" w="22996144">
                  <a:moveTo>
                    <a:pt x="0" y="86868"/>
                  </a:moveTo>
                  <a:cubicBezTo>
                    <a:pt x="0" y="38735"/>
                    <a:pt x="39624" y="0"/>
                    <a:pt x="88138" y="0"/>
                  </a:cubicBezTo>
                  <a:lnTo>
                    <a:pt x="22908006" y="0"/>
                  </a:lnTo>
                  <a:lnTo>
                    <a:pt x="22908006" y="12700"/>
                  </a:lnTo>
                  <a:lnTo>
                    <a:pt x="22908006" y="0"/>
                  </a:lnTo>
                  <a:cubicBezTo>
                    <a:pt x="22956520" y="0"/>
                    <a:pt x="22996144" y="38735"/>
                    <a:pt x="22996144" y="86868"/>
                  </a:cubicBezTo>
                  <a:lnTo>
                    <a:pt x="22983444" y="86868"/>
                  </a:lnTo>
                  <a:lnTo>
                    <a:pt x="22996144" y="86868"/>
                  </a:lnTo>
                  <a:lnTo>
                    <a:pt x="22996144" y="1351280"/>
                  </a:lnTo>
                  <a:lnTo>
                    <a:pt x="22983444" y="1351280"/>
                  </a:lnTo>
                  <a:lnTo>
                    <a:pt x="22996144" y="1351280"/>
                  </a:lnTo>
                  <a:cubicBezTo>
                    <a:pt x="22996144" y="1399413"/>
                    <a:pt x="22956520" y="1438148"/>
                    <a:pt x="22908006" y="1438148"/>
                  </a:cubicBezTo>
                  <a:lnTo>
                    <a:pt x="22908006" y="1425448"/>
                  </a:lnTo>
                  <a:lnTo>
                    <a:pt x="22908006" y="1438148"/>
                  </a:lnTo>
                  <a:lnTo>
                    <a:pt x="88138" y="1438148"/>
                  </a:lnTo>
                  <a:lnTo>
                    <a:pt x="88138" y="1425448"/>
                  </a:lnTo>
                  <a:lnTo>
                    <a:pt x="88138" y="1438148"/>
                  </a:lnTo>
                  <a:cubicBezTo>
                    <a:pt x="39624" y="1438148"/>
                    <a:pt x="0" y="1399413"/>
                    <a:pt x="0" y="1351280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1351280"/>
                  </a:lnTo>
                  <a:lnTo>
                    <a:pt x="12700" y="1351280"/>
                  </a:lnTo>
                  <a:lnTo>
                    <a:pt x="25400" y="1351280"/>
                  </a:lnTo>
                  <a:cubicBezTo>
                    <a:pt x="25400" y="1385062"/>
                    <a:pt x="53340" y="1412748"/>
                    <a:pt x="88138" y="1412748"/>
                  </a:cubicBezTo>
                  <a:lnTo>
                    <a:pt x="22908006" y="1412748"/>
                  </a:lnTo>
                  <a:cubicBezTo>
                    <a:pt x="22942804" y="1412748"/>
                    <a:pt x="22970744" y="1385062"/>
                    <a:pt x="22970744" y="1351280"/>
                  </a:cubicBezTo>
                  <a:lnTo>
                    <a:pt x="22970744" y="86868"/>
                  </a:lnTo>
                  <a:cubicBezTo>
                    <a:pt x="22970744" y="53086"/>
                    <a:pt x="22942804" y="25400"/>
                    <a:pt x="22908006" y="25400"/>
                  </a:cubicBezTo>
                  <a:lnTo>
                    <a:pt x="88138" y="25400"/>
                  </a:lnTo>
                  <a:lnTo>
                    <a:pt x="88138" y="12700"/>
                  </a:lnTo>
                  <a:lnTo>
                    <a:pt x="88138" y="25400"/>
                  </a:lnTo>
                  <a:cubicBezTo>
                    <a:pt x="53340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549028" y="6032450"/>
            <a:ext cx="529978" cy="1021556"/>
            <a:chOff x="0" y="0"/>
            <a:chExt cx="706637" cy="13620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06628" cy="1362075"/>
            </a:xfrm>
            <a:custGeom>
              <a:avLst/>
              <a:gdLst/>
              <a:ahLst/>
              <a:cxnLst/>
              <a:rect r="r" b="b" t="t" l="l"/>
              <a:pathLst>
                <a:path h="1362075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1318387"/>
                  </a:lnTo>
                  <a:cubicBezTo>
                    <a:pt x="706628" y="1342517"/>
                    <a:pt x="687070" y="1362075"/>
                    <a:pt x="662940" y="1362075"/>
                  </a:cubicBezTo>
                  <a:lnTo>
                    <a:pt x="43688" y="1362075"/>
                  </a:lnTo>
                  <a:cubicBezTo>
                    <a:pt x="19558" y="1362075"/>
                    <a:pt x="0" y="1342517"/>
                    <a:pt x="0" y="1318387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709910" y="6438008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11461" y="6136333"/>
            <a:ext cx="1685776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Cloud &amp; Orchestration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11461" y="640377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AWS, Azure, GCP: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Multi-cloud strategy for resilience and flexibility.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11461" y="666199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Kubernetes: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Container orchestration for automated deployment and scaling.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520452" y="7195989"/>
            <a:ext cx="17247096" cy="1336922"/>
            <a:chOff x="0" y="0"/>
            <a:chExt cx="22996128" cy="178256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12700" y="12700"/>
              <a:ext cx="22970745" cy="1757172"/>
            </a:xfrm>
            <a:custGeom>
              <a:avLst/>
              <a:gdLst/>
              <a:ahLst/>
              <a:cxnLst/>
              <a:rect r="r" b="b" t="t" l="l"/>
              <a:pathLst>
                <a:path h="1757172" w="22970745">
                  <a:moveTo>
                    <a:pt x="0" y="74168"/>
                  </a:moveTo>
                  <a:cubicBezTo>
                    <a:pt x="0" y="33274"/>
                    <a:pt x="33655" y="0"/>
                    <a:pt x="75184" y="0"/>
                  </a:cubicBezTo>
                  <a:lnTo>
                    <a:pt x="22895561" y="0"/>
                  </a:lnTo>
                  <a:cubicBezTo>
                    <a:pt x="22937090" y="0"/>
                    <a:pt x="22970745" y="33274"/>
                    <a:pt x="22970745" y="74168"/>
                  </a:cubicBezTo>
                  <a:lnTo>
                    <a:pt x="22970745" y="1683004"/>
                  </a:lnTo>
                  <a:cubicBezTo>
                    <a:pt x="22970745" y="1724025"/>
                    <a:pt x="22937090" y="1757172"/>
                    <a:pt x="22895561" y="1757172"/>
                  </a:cubicBezTo>
                  <a:lnTo>
                    <a:pt x="75184" y="1757172"/>
                  </a:lnTo>
                  <a:cubicBezTo>
                    <a:pt x="33655" y="1757172"/>
                    <a:pt x="0" y="1723898"/>
                    <a:pt x="0" y="16830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2996145" cy="1782572"/>
            </a:xfrm>
            <a:custGeom>
              <a:avLst/>
              <a:gdLst/>
              <a:ahLst/>
              <a:cxnLst/>
              <a:rect r="r" b="b" t="t" l="l"/>
              <a:pathLst>
                <a:path h="1782572" w="22996145">
                  <a:moveTo>
                    <a:pt x="0" y="86868"/>
                  </a:moveTo>
                  <a:cubicBezTo>
                    <a:pt x="0" y="38735"/>
                    <a:pt x="39497" y="0"/>
                    <a:pt x="87884" y="0"/>
                  </a:cubicBezTo>
                  <a:lnTo>
                    <a:pt x="22908261" y="0"/>
                  </a:lnTo>
                  <a:lnTo>
                    <a:pt x="22908261" y="12700"/>
                  </a:lnTo>
                  <a:lnTo>
                    <a:pt x="22908261" y="0"/>
                  </a:lnTo>
                  <a:cubicBezTo>
                    <a:pt x="22956648" y="0"/>
                    <a:pt x="22996145" y="38735"/>
                    <a:pt x="22996145" y="86868"/>
                  </a:cubicBezTo>
                  <a:lnTo>
                    <a:pt x="22983445" y="86868"/>
                  </a:lnTo>
                  <a:lnTo>
                    <a:pt x="22996145" y="86868"/>
                  </a:lnTo>
                  <a:lnTo>
                    <a:pt x="22996145" y="1695704"/>
                  </a:lnTo>
                  <a:lnTo>
                    <a:pt x="22983445" y="1695704"/>
                  </a:lnTo>
                  <a:lnTo>
                    <a:pt x="22996145" y="1695704"/>
                  </a:lnTo>
                  <a:cubicBezTo>
                    <a:pt x="22996145" y="1743837"/>
                    <a:pt x="22956648" y="1782572"/>
                    <a:pt x="22908261" y="1782572"/>
                  </a:cubicBezTo>
                  <a:lnTo>
                    <a:pt x="22908261" y="1769872"/>
                  </a:lnTo>
                  <a:lnTo>
                    <a:pt x="22908261" y="1782572"/>
                  </a:lnTo>
                  <a:lnTo>
                    <a:pt x="87884" y="1782572"/>
                  </a:lnTo>
                  <a:lnTo>
                    <a:pt x="87884" y="1769872"/>
                  </a:lnTo>
                  <a:lnTo>
                    <a:pt x="87884" y="1782572"/>
                  </a:lnTo>
                  <a:cubicBezTo>
                    <a:pt x="39497" y="1782572"/>
                    <a:pt x="0" y="1743837"/>
                    <a:pt x="0" y="1695704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1695704"/>
                  </a:lnTo>
                  <a:lnTo>
                    <a:pt x="12700" y="1695704"/>
                  </a:lnTo>
                  <a:lnTo>
                    <a:pt x="25400" y="1695704"/>
                  </a:lnTo>
                  <a:cubicBezTo>
                    <a:pt x="25400" y="1729486"/>
                    <a:pt x="53213" y="1757172"/>
                    <a:pt x="87884" y="1757172"/>
                  </a:cubicBezTo>
                  <a:lnTo>
                    <a:pt x="22908261" y="1757172"/>
                  </a:lnTo>
                  <a:cubicBezTo>
                    <a:pt x="22942931" y="1757172"/>
                    <a:pt x="22970745" y="1729486"/>
                    <a:pt x="22970745" y="1695704"/>
                  </a:cubicBezTo>
                  <a:lnTo>
                    <a:pt x="22970745" y="86868"/>
                  </a:lnTo>
                  <a:cubicBezTo>
                    <a:pt x="22970745" y="53086"/>
                    <a:pt x="22942931" y="25400"/>
                    <a:pt x="22908261" y="25400"/>
                  </a:cubicBezTo>
                  <a:lnTo>
                    <a:pt x="87884" y="25400"/>
                  </a:lnTo>
                  <a:lnTo>
                    <a:pt x="87884" y="12700"/>
                  </a:lnTo>
                  <a:lnTo>
                    <a:pt x="87884" y="25400"/>
                  </a:lnTo>
                  <a:cubicBezTo>
                    <a:pt x="53213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549028" y="7224564"/>
            <a:ext cx="529978" cy="1279772"/>
            <a:chOff x="0" y="0"/>
            <a:chExt cx="706637" cy="170636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706628" cy="1706372"/>
            </a:xfrm>
            <a:custGeom>
              <a:avLst/>
              <a:gdLst/>
              <a:ahLst/>
              <a:cxnLst/>
              <a:rect r="r" b="b" t="t" l="l"/>
              <a:pathLst>
                <a:path h="1706372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1662684"/>
                  </a:lnTo>
                  <a:cubicBezTo>
                    <a:pt x="706628" y="1686814"/>
                    <a:pt x="687070" y="1706372"/>
                    <a:pt x="662940" y="1706372"/>
                  </a:cubicBezTo>
                  <a:lnTo>
                    <a:pt x="43688" y="1706372"/>
                  </a:lnTo>
                  <a:cubicBezTo>
                    <a:pt x="19558" y="1706372"/>
                    <a:pt x="0" y="1686814"/>
                    <a:pt x="0" y="16626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709910" y="7759304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11461" y="7328446"/>
            <a:ext cx="1656309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IoT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11461" y="759589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AWS IoT Core: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Securely connect and manage IoT devices.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11461" y="785410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GPS APIs: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Integrate with global positioning systems.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11461" y="811232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Sensors: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Utilize various environmental and motion sensors.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520452" y="8646319"/>
            <a:ext cx="17247096" cy="1336922"/>
            <a:chOff x="0" y="0"/>
            <a:chExt cx="22996128" cy="1782563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12700" y="12700"/>
              <a:ext cx="22970745" cy="1757172"/>
            </a:xfrm>
            <a:custGeom>
              <a:avLst/>
              <a:gdLst/>
              <a:ahLst/>
              <a:cxnLst/>
              <a:rect r="r" b="b" t="t" l="l"/>
              <a:pathLst>
                <a:path h="1757172" w="22970745">
                  <a:moveTo>
                    <a:pt x="0" y="74168"/>
                  </a:moveTo>
                  <a:cubicBezTo>
                    <a:pt x="0" y="33274"/>
                    <a:pt x="33655" y="0"/>
                    <a:pt x="75184" y="0"/>
                  </a:cubicBezTo>
                  <a:lnTo>
                    <a:pt x="22895561" y="0"/>
                  </a:lnTo>
                  <a:cubicBezTo>
                    <a:pt x="22937090" y="0"/>
                    <a:pt x="22970745" y="33274"/>
                    <a:pt x="22970745" y="74168"/>
                  </a:cubicBezTo>
                  <a:lnTo>
                    <a:pt x="22970745" y="1683004"/>
                  </a:lnTo>
                  <a:cubicBezTo>
                    <a:pt x="22970745" y="1724025"/>
                    <a:pt x="22937090" y="1757172"/>
                    <a:pt x="22895561" y="1757172"/>
                  </a:cubicBezTo>
                  <a:lnTo>
                    <a:pt x="75184" y="1757172"/>
                  </a:lnTo>
                  <a:cubicBezTo>
                    <a:pt x="33655" y="1757172"/>
                    <a:pt x="0" y="1723898"/>
                    <a:pt x="0" y="168300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2996145" cy="1782572"/>
            </a:xfrm>
            <a:custGeom>
              <a:avLst/>
              <a:gdLst/>
              <a:ahLst/>
              <a:cxnLst/>
              <a:rect r="r" b="b" t="t" l="l"/>
              <a:pathLst>
                <a:path h="1782572" w="22996145">
                  <a:moveTo>
                    <a:pt x="0" y="86868"/>
                  </a:moveTo>
                  <a:cubicBezTo>
                    <a:pt x="0" y="38735"/>
                    <a:pt x="39497" y="0"/>
                    <a:pt x="87884" y="0"/>
                  </a:cubicBezTo>
                  <a:lnTo>
                    <a:pt x="22908261" y="0"/>
                  </a:lnTo>
                  <a:lnTo>
                    <a:pt x="22908261" y="12700"/>
                  </a:lnTo>
                  <a:lnTo>
                    <a:pt x="22908261" y="0"/>
                  </a:lnTo>
                  <a:cubicBezTo>
                    <a:pt x="22956648" y="0"/>
                    <a:pt x="22996145" y="38735"/>
                    <a:pt x="22996145" y="86868"/>
                  </a:cubicBezTo>
                  <a:lnTo>
                    <a:pt x="22983445" y="86868"/>
                  </a:lnTo>
                  <a:lnTo>
                    <a:pt x="22996145" y="86868"/>
                  </a:lnTo>
                  <a:lnTo>
                    <a:pt x="22996145" y="1695704"/>
                  </a:lnTo>
                  <a:lnTo>
                    <a:pt x="22983445" y="1695704"/>
                  </a:lnTo>
                  <a:lnTo>
                    <a:pt x="22996145" y="1695704"/>
                  </a:lnTo>
                  <a:cubicBezTo>
                    <a:pt x="22996145" y="1743837"/>
                    <a:pt x="22956648" y="1782572"/>
                    <a:pt x="22908261" y="1782572"/>
                  </a:cubicBezTo>
                  <a:lnTo>
                    <a:pt x="22908261" y="1769872"/>
                  </a:lnTo>
                  <a:lnTo>
                    <a:pt x="22908261" y="1782572"/>
                  </a:lnTo>
                  <a:lnTo>
                    <a:pt x="87884" y="1782572"/>
                  </a:lnTo>
                  <a:lnTo>
                    <a:pt x="87884" y="1769872"/>
                  </a:lnTo>
                  <a:lnTo>
                    <a:pt x="87884" y="1782572"/>
                  </a:lnTo>
                  <a:cubicBezTo>
                    <a:pt x="39497" y="1782572"/>
                    <a:pt x="0" y="1743837"/>
                    <a:pt x="0" y="1695704"/>
                  </a:cubicBezTo>
                  <a:lnTo>
                    <a:pt x="0" y="86868"/>
                  </a:lnTo>
                  <a:lnTo>
                    <a:pt x="12700" y="86868"/>
                  </a:lnTo>
                  <a:lnTo>
                    <a:pt x="0" y="86868"/>
                  </a:lnTo>
                  <a:moveTo>
                    <a:pt x="25400" y="86868"/>
                  </a:moveTo>
                  <a:lnTo>
                    <a:pt x="25400" y="1695704"/>
                  </a:lnTo>
                  <a:lnTo>
                    <a:pt x="12700" y="1695704"/>
                  </a:lnTo>
                  <a:lnTo>
                    <a:pt x="25400" y="1695704"/>
                  </a:lnTo>
                  <a:cubicBezTo>
                    <a:pt x="25400" y="1729486"/>
                    <a:pt x="53213" y="1757172"/>
                    <a:pt x="87884" y="1757172"/>
                  </a:cubicBezTo>
                  <a:lnTo>
                    <a:pt x="22908261" y="1757172"/>
                  </a:lnTo>
                  <a:cubicBezTo>
                    <a:pt x="22942931" y="1757172"/>
                    <a:pt x="22970745" y="1729486"/>
                    <a:pt x="22970745" y="1695704"/>
                  </a:cubicBezTo>
                  <a:lnTo>
                    <a:pt x="22970745" y="86868"/>
                  </a:lnTo>
                  <a:cubicBezTo>
                    <a:pt x="22970745" y="53086"/>
                    <a:pt x="22942931" y="25400"/>
                    <a:pt x="22908261" y="25400"/>
                  </a:cubicBezTo>
                  <a:lnTo>
                    <a:pt x="87884" y="25400"/>
                  </a:lnTo>
                  <a:lnTo>
                    <a:pt x="87884" y="12700"/>
                  </a:lnTo>
                  <a:lnTo>
                    <a:pt x="87884" y="25400"/>
                  </a:lnTo>
                  <a:cubicBezTo>
                    <a:pt x="53213" y="25400"/>
                    <a:pt x="25400" y="53086"/>
                    <a:pt x="25400" y="86868"/>
                  </a:cubicBezTo>
                  <a:close/>
                </a:path>
              </a:pathLst>
            </a:custGeom>
            <a:solidFill>
              <a:srgbClr val="C7C7D0"/>
            </a:solid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549028" y="8674894"/>
            <a:ext cx="529978" cy="1279772"/>
            <a:chOff x="0" y="0"/>
            <a:chExt cx="706637" cy="170636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706628" cy="1706372"/>
            </a:xfrm>
            <a:custGeom>
              <a:avLst/>
              <a:gdLst/>
              <a:ahLst/>
              <a:cxnLst/>
              <a:rect r="r" b="b" t="t" l="l"/>
              <a:pathLst>
                <a:path h="1706372" w="706628">
                  <a:moveTo>
                    <a:pt x="0" y="43688"/>
                  </a:moveTo>
                  <a:cubicBezTo>
                    <a:pt x="0" y="19558"/>
                    <a:pt x="19558" y="0"/>
                    <a:pt x="43688" y="0"/>
                  </a:cubicBezTo>
                  <a:lnTo>
                    <a:pt x="662940" y="0"/>
                  </a:lnTo>
                  <a:cubicBezTo>
                    <a:pt x="687070" y="0"/>
                    <a:pt x="706628" y="19558"/>
                    <a:pt x="706628" y="43688"/>
                  </a:cubicBezTo>
                  <a:lnTo>
                    <a:pt x="706628" y="1662684"/>
                  </a:lnTo>
                  <a:cubicBezTo>
                    <a:pt x="706628" y="1686814"/>
                    <a:pt x="687070" y="1706372"/>
                    <a:pt x="662940" y="1706372"/>
                  </a:cubicBezTo>
                  <a:lnTo>
                    <a:pt x="43688" y="1706372"/>
                  </a:lnTo>
                  <a:cubicBezTo>
                    <a:pt x="19558" y="1706372"/>
                    <a:pt x="0" y="1686814"/>
                    <a:pt x="0" y="1662684"/>
                  </a:cubicBezTo>
                  <a:close/>
                </a:path>
              </a:pathLst>
            </a:custGeom>
            <a:solidFill>
              <a:srgbClr val="E1E1EA"/>
            </a:solid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709910" y="9209634"/>
            <a:ext cx="198685" cy="2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562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11461" y="8778776"/>
            <a:ext cx="1656309" cy="2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Analytics &amp; ML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11461" y="9046220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Elasticsearch: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Powerful search and analytics engine.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11461" y="9304436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TensorFlow: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Machine learning for predictive analytics.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11461" y="9562654"/>
            <a:ext cx="16527512" cy="25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812" indent="-75406" lvl="1">
              <a:lnSpc>
                <a:spcPts val="1625"/>
              </a:lnSpc>
              <a:buFont typeface="Arial"/>
              <a:buChar char="•"/>
            </a:pPr>
            <a:r>
              <a:rPr lang="en-US" b="true" sz="1000">
                <a:solidFill>
                  <a:srgbClr val="3C3939"/>
                </a:solidFill>
                <a:latin typeface="Roboto Bold"/>
                <a:ea typeface="Roboto Bold"/>
                <a:cs typeface="Roboto Bold"/>
                <a:sym typeface="Roboto Bold"/>
              </a:rPr>
              <a:t>Prometheus:</a:t>
            </a:r>
            <a:r>
              <a:rPr lang="en-US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System monitoring and alerting.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87165" y="604986"/>
            <a:ext cx="14831020" cy="72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12-Month Implementation Plan: Roadmap to Transparency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165" y="1693961"/>
            <a:ext cx="16513671" cy="78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Our phased approach ensures a systematic and efficient rollout, delivering tangible value at each stage and gradually building towards a fully optimized, intelligent logistics system.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87165" y="2729210"/>
            <a:ext cx="8256835" cy="887165"/>
            <a:chOff x="0" y="0"/>
            <a:chExt cx="11009113" cy="118288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009122" cy="1182878"/>
            </a:xfrm>
            <a:custGeom>
              <a:avLst/>
              <a:gdLst/>
              <a:ahLst/>
              <a:cxnLst/>
              <a:rect r="r" b="b" t="t" l="l"/>
              <a:pathLst>
                <a:path h="1182878" w="11009122">
                  <a:moveTo>
                    <a:pt x="0" y="0"/>
                  </a:moveTo>
                  <a:lnTo>
                    <a:pt x="11009122" y="0"/>
                  </a:lnTo>
                  <a:lnTo>
                    <a:pt x="11009122" y="1182878"/>
                  </a:lnTo>
                  <a:lnTo>
                    <a:pt x="0" y="118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08919" y="3809554"/>
            <a:ext cx="4155727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Phase 1: Foundation (Months 1-3)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8919" y="4241452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Core tracking development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8919" y="4673799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Basic customer portal launch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919" y="5106144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Initial IoT device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8919" y="5538490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Data ingestion pipeline setup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144000" y="2729210"/>
            <a:ext cx="8256835" cy="887165"/>
            <a:chOff x="0" y="0"/>
            <a:chExt cx="11009113" cy="118288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1009122" cy="1182878"/>
            </a:xfrm>
            <a:custGeom>
              <a:avLst/>
              <a:gdLst/>
              <a:ahLst/>
              <a:cxnLst/>
              <a:rect r="r" b="b" t="t" l="l"/>
              <a:pathLst>
                <a:path h="1182878" w="11009122">
                  <a:moveTo>
                    <a:pt x="0" y="0"/>
                  </a:moveTo>
                  <a:lnTo>
                    <a:pt x="11009122" y="0"/>
                  </a:lnTo>
                  <a:lnTo>
                    <a:pt x="11009122" y="1182878"/>
                  </a:lnTo>
                  <a:lnTo>
                    <a:pt x="0" y="118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3" t="0" r="-83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365754" y="3809554"/>
            <a:ext cx="458494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Phase 2: Enhancement (Months 4-6)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65754" y="4241452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Mobile applications (iOS/Android)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65754" y="4673799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Advanced analytics dashboard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65754" y="5106144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Predictive ETA models (basic)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5754" y="5538490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Automated notification engine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887165" y="6191250"/>
            <a:ext cx="8256835" cy="887165"/>
            <a:chOff x="0" y="0"/>
            <a:chExt cx="11009113" cy="1182887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1009122" cy="1182878"/>
            </a:xfrm>
            <a:custGeom>
              <a:avLst/>
              <a:gdLst/>
              <a:ahLst/>
              <a:cxnLst/>
              <a:rect r="r" b="b" t="t" l="l"/>
              <a:pathLst>
                <a:path h="1182878" w="11009122">
                  <a:moveTo>
                    <a:pt x="0" y="0"/>
                  </a:moveTo>
                  <a:lnTo>
                    <a:pt x="11009122" y="0"/>
                  </a:lnTo>
                  <a:lnTo>
                    <a:pt x="11009122" y="1182878"/>
                  </a:lnTo>
                  <a:lnTo>
                    <a:pt x="0" y="118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3" t="0" r="-83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08919" y="7271594"/>
            <a:ext cx="4396531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Phase 3: Optimization (Months 7-9)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8919" y="7703492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AI-driven insights and reporting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8919" y="8135839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Dynamic route optimization module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8919" y="8568184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Customizable operational dashboards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8919" y="9000530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Integration with internal ERP/TMS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9144000" y="6191250"/>
            <a:ext cx="8256835" cy="887165"/>
            <a:chOff x="0" y="0"/>
            <a:chExt cx="11009113" cy="1182887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11009122" cy="1182878"/>
            </a:xfrm>
            <a:custGeom>
              <a:avLst/>
              <a:gdLst/>
              <a:ahLst/>
              <a:cxnLst/>
              <a:rect r="r" b="b" t="t" l="l"/>
              <a:pathLst>
                <a:path h="1182878" w="11009122">
                  <a:moveTo>
                    <a:pt x="0" y="0"/>
                  </a:moveTo>
                  <a:lnTo>
                    <a:pt x="11009122" y="0"/>
                  </a:lnTo>
                  <a:lnTo>
                    <a:pt x="11009122" y="1182878"/>
                  </a:lnTo>
                  <a:lnTo>
                    <a:pt x="0" y="118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3" t="0" r="-83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365754" y="7271594"/>
            <a:ext cx="4362450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Phase 4: Innovation (Months 10-12)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65754" y="7703492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Advanced machine learning for anomaly detection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65754" y="8135839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Integration of next-gen sensors (e.g., temperature, humidity)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65754" y="8568184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Global expansion support and localization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65754" y="9000530"/>
            <a:ext cx="7813327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API gateway for partner access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DAGum-E5-vo</dc:identifier>
  <dcterms:modified xsi:type="dcterms:W3CDTF">2011-08-01T06:04:30Z</dcterms:modified>
  <cp:revision>1</cp:revision>
  <dc:title>Cargo-Tracking-System.pptx</dc:title>
</cp:coreProperties>
</file>